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5" r:id="rId5"/>
    <p:sldId id="294" r:id="rId6"/>
    <p:sldId id="277" r:id="rId7"/>
    <p:sldId id="262" r:id="rId8"/>
    <p:sldId id="296" r:id="rId9"/>
    <p:sldId id="300" r:id="rId10"/>
    <p:sldId id="302" r:id="rId11"/>
    <p:sldId id="301" r:id="rId12"/>
    <p:sldId id="295" r:id="rId13"/>
    <p:sldId id="303" r:id="rId14"/>
    <p:sldId id="297" r:id="rId15"/>
    <p:sldId id="298" r:id="rId16"/>
    <p:sldId id="305" r:id="rId17"/>
    <p:sldId id="304" r:id="rId18"/>
    <p:sldId id="292" r:id="rId19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D214"/>
    <a:srgbClr val="FFFFCC"/>
    <a:srgbClr val="859D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F48C34-E43A-4093-86A5-0764AD6DAA15}" type="datetime1">
              <a:rPr lang="es-ES" smtClean="0"/>
              <a:t>08/05/2023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10F0F-3B6F-48BC-BF29-27028667A961}" type="datetime1">
              <a:rPr lang="es-ES" smtClean="0"/>
              <a:pPr/>
              <a:t>08/05/2023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4F1A11-BB96-443E-B274-982C61AA7E0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271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418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0774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8783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F4F1A11-BB96-443E-B274-982C61AA7E0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304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S</a:t>
            </a:r>
          </a:p>
        </p:txBody>
      </p:sp>
      <p:sp>
        <p:nvSpPr>
          <p:cNvPr id="20" name="Marcador de texto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rtlCol="0" anchor="ctr"/>
          <a:lstStyle>
            <a:lvl1pPr algn="l">
              <a:defRPr sz="6000" cap="all" baseline="0"/>
            </a:lvl1pPr>
          </a:lstStyle>
          <a:p>
            <a:pPr rtl="0"/>
            <a:r>
              <a:rPr lang="es-ES" noProof="0"/>
              <a:t>Hacer clic para editar el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rtlCol="0"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HACER CLIC PARA EDITAR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3" name="Marcador de texto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0" name="Marcador de texto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1" name="Marcador de texto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2" name="Marcador de texto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3" name="Marcador de texto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fecha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7/01/20XX</a:t>
            </a:r>
          </a:p>
        </p:txBody>
      </p:sp>
      <p:sp>
        <p:nvSpPr>
          <p:cNvPr id="16" name="Marcador de pie de página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17" name="Marcador de número de diapositiva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 con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ie de página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7" name="Conector de flecha recta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ítulo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- 4 arri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6" name="Marcador de texto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7" name="Marcador de texto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0" name="Marcador de texto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1" name="Marcador de texto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3" name="Marcador de texto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- 8 arri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arcador de posición de imagen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3" name="Marcador de posición de imagen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5" name="Marcador de posición de imagen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3" name="Marcador de posición de imagen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7" name="Marcador de texto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68" name="Marcador de texto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9" name="Marcador de texto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0" name="Marcador de texto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1" name="Marcador de texto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2" name="Marcador de texto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3" name="Marcador de texto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4" name="Marcador de texto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5" name="Marcador de texto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6" name="Marcador de texto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7" name="Marcador de texto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8" name="Marcador de texto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9" name="Marcador de texto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80" name="Marcador de texto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4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5" name="Marcador de contenido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0" name="Marcador de texto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6" name="Marcador de texto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 rtlCol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07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7" name="Marcador de texto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85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1" name="Marcador de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32" name="Marcador de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34" name="Marcador de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3" name="Marcador de texto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4" name="Marcador de texto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16" name="Marcador de texto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419184"/>
            <a:ext cx="2362200" cy="1110286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 el título principal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imagen y 3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1633" y="690928"/>
            <a:ext cx="4501910" cy="732282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 el título principal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799" y="2318657"/>
            <a:ext cx="4203247" cy="1440996"/>
          </a:xfrm>
        </p:spPr>
        <p:txBody>
          <a:bodyPr lIns="0" rtlCol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cera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E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S</a:t>
            </a:r>
          </a:p>
        </p:txBody>
      </p:sp>
      <p:sp>
        <p:nvSpPr>
          <p:cNvPr id="33" name="Marcador de texto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6143" y="5201920"/>
            <a:ext cx="5747657" cy="992505"/>
          </a:xfrm>
        </p:spPr>
        <p:txBody>
          <a:bodyPr rtlCol="0" anchor="ctr">
            <a:normAutofit/>
          </a:bodyPr>
          <a:lstStyle>
            <a:lvl1pPr>
              <a:defRPr sz="4800" cap="all" baseline="0"/>
            </a:lvl1pPr>
          </a:lstStyle>
          <a:p>
            <a:pPr rtl="0"/>
            <a:r>
              <a:rPr lang="es-ES" noProof="0"/>
              <a:t>Hacer clic para editar</a:t>
            </a:r>
          </a:p>
        </p:txBody>
      </p:sp>
      <p:sp>
        <p:nvSpPr>
          <p:cNvPr id="3" name="Gráfico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Gráfico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ido con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1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2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3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viñeta</a:t>
            </a:r>
          </a:p>
        </p:txBody>
      </p:sp>
      <p:sp>
        <p:nvSpPr>
          <p:cNvPr id="18" name="Marcador de fecha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9" name="Marcador de pie de página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20" name="Marcador de número de diapositiva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71" r:id="rId9"/>
    <p:sldLayoutId id="2147483679" r:id="rId10"/>
    <p:sldLayoutId id="2147483677" r:id="rId11"/>
    <p:sldLayoutId id="2147483672" r:id="rId12"/>
    <p:sldLayoutId id="2147483652" r:id="rId13"/>
    <p:sldLayoutId id="2147483653" r:id="rId14"/>
    <p:sldLayoutId id="2147483650" r:id="rId15"/>
    <p:sldLayoutId id="2147483654" r:id="rId16"/>
    <p:sldLayoutId id="2147483674" r:id="rId17"/>
    <p:sldLayoutId id="2147483676" r:id="rId18"/>
    <p:sldLayoutId id="2147483673" r:id="rId19"/>
    <p:sldLayoutId id="214748367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pxhere.com/es/photo/49411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>
            <a:extLst>
              <a:ext uri="{FF2B5EF4-FFF2-40B4-BE49-F238E27FC236}">
                <a16:creationId xmlns:a16="http://schemas.microsoft.com/office/drawing/2014/main" id="{A27FD122-3522-AA23-A2B6-1A9F87DDF16D}"/>
              </a:ext>
            </a:extLst>
          </p:cNvPr>
          <p:cNvSpPr/>
          <p:nvPr/>
        </p:nvSpPr>
        <p:spPr>
          <a:xfrm>
            <a:off x="4493492" y="0"/>
            <a:ext cx="7698508" cy="988291"/>
          </a:xfrm>
          <a:prstGeom prst="rect">
            <a:avLst/>
          </a:prstGeom>
          <a:gradFill>
            <a:gsLst>
              <a:gs pos="100000">
                <a:schemeClr val="accent2">
                  <a:lumMod val="75000"/>
                </a:schemeClr>
              </a:gs>
              <a:gs pos="34000">
                <a:schemeClr val="bg1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599D2421-0D0D-34EF-4D7B-011C2F3169A1}"/>
              </a:ext>
            </a:extLst>
          </p:cNvPr>
          <p:cNvSpPr/>
          <p:nvPr/>
        </p:nvSpPr>
        <p:spPr>
          <a:xfrm>
            <a:off x="0" y="0"/>
            <a:ext cx="6095999" cy="988291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30000">
                <a:srgbClr val="8EDF0D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8D03B48C-FCA7-37AC-8FAB-005EA1E17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8005" b="18005"/>
          <a:stretch/>
        </p:blipFill>
        <p:spPr>
          <a:xfrm>
            <a:off x="0" y="1006764"/>
            <a:ext cx="12192000" cy="5851235"/>
          </a:xfrm>
        </p:spPr>
      </p:pic>
      <p:sp>
        <p:nvSpPr>
          <p:cNvPr id="23" name="Título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7482" y="169380"/>
            <a:ext cx="5564358" cy="818911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80000"/>
              </a:lnSpc>
            </a:pPr>
            <a:r>
              <a:rPr lang="es-ES" b="1" i="0" dirty="0" err="1">
                <a:solidFill>
                  <a:schemeClr val="bg1"/>
                </a:solidFill>
                <a:effectLst/>
                <a:latin typeface="Söhne"/>
              </a:rPr>
              <a:t>Green</a:t>
            </a:r>
            <a:r>
              <a:rPr lang="es-ES" b="1" i="0" dirty="0" err="1">
                <a:solidFill>
                  <a:srgbClr val="85D214"/>
                </a:solidFill>
                <a:effectLst/>
                <a:latin typeface="Söhne"/>
              </a:rPr>
              <a:t>House</a:t>
            </a:r>
            <a:endParaRPr lang="es-ES" b="1" dirty="0">
              <a:solidFill>
                <a:srgbClr val="85D214"/>
              </a:solidFill>
            </a:endParaRP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BC4BB374-4C53-4405-B3D6-928C68A8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 descr="Logotipo&#10;&#10;Descripción generada automáticamente">
            <a:extLst>
              <a:ext uri="{FF2B5EF4-FFF2-40B4-BE49-F238E27FC236}">
                <a16:creationId xmlns:a16="http://schemas.microsoft.com/office/drawing/2014/main" id="{1138223E-A532-E5D2-926E-0876E8D678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FFCC">
                <a:tint val="45000"/>
                <a:satMod val="400000"/>
              </a:srgbClr>
            </a:duotone>
          </a:blip>
          <a:srcRect l="16252" t="29890" r="12668" b="34218"/>
          <a:stretch/>
        </p:blipFill>
        <p:spPr>
          <a:xfrm>
            <a:off x="4918283" y="4466056"/>
            <a:ext cx="2355431" cy="1189376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Date Placeholder 12">
            <a:extLst>
              <a:ext uri="{FF2B5EF4-FFF2-40B4-BE49-F238E27FC236}">
                <a16:creationId xmlns:a16="http://schemas.microsoft.com/office/drawing/2014/main" id="{1D41FB89-ED29-CF35-E9CF-CF5522F12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676" y="5005043"/>
            <a:ext cx="2743200" cy="365125"/>
          </a:xfrm>
        </p:spPr>
        <p:txBody>
          <a:bodyPr/>
          <a:lstStyle/>
          <a:p>
            <a:pPr algn="ctr" rtl="0">
              <a:spcAft>
                <a:spcPts val="600"/>
              </a:spcAft>
            </a:pPr>
            <a:r>
              <a:rPr lang="es-ES" sz="1400" noProof="0" dirty="0"/>
              <a:t>MQTT EXPLORER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954EB1-A4D6-B572-3DC5-8E025DFE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41A47A-524C-9DEB-7B05-4B3EB73B3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9FF96520-E4CE-4EAD-8ABF-1D2297D6B3AA}" type="slidenum">
              <a:rPr lang="es-ES" noProof="0" smtClean="0"/>
              <a:pPr rtl="0">
                <a:spcAft>
                  <a:spcPts val="600"/>
                </a:spcAft>
              </a:pPr>
              <a:t>10</a:t>
            </a:fld>
            <a:endParaRPr lang="es-ES" noProof="0"/>
          </a:p>
        </p:txBody>
      </p:sp>
      <p:sp>
        <p:nvSpPr>
          <p:cNvPr id="20" name="Título 19">
            <a:extLst>
              <a:ext uri="{FF2B5EF4-FFF2-40B4-BE49-F238E27FC236}">
                <a16:creationId xmlns:a16="http://schemas.microsoft.com/office/drawing/2014/main" id="{568321FC-0DBB-BCB4-65E9-857FA8D73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960" y="405876"/>
            <a:ext cx="4450080" cy="924808"/>
          </a:xfrm>
        </p:spPr>
        <p:txBody>
          <a:bodyPr/>
          <a:lstStyle/>
          <a:p>
            <a:pPr algn="ctr"/>
            <a:r>
              <a:rPr lang="es-ES" dirty="0" err="1"/>
              <a:t>topics</a:t>
            </a:r>
            <a:endParaRPr lang="es-ES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DF9C1B2-AB0F-9816-0998-990C25165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055019"/>
            <a:ext cx="3165354" cy="2950024"/>
          </a:xfrm>
          <a:prstGeom prst="rect">
            <a:avLst/>
          </a:prstGeom>
          <a:noFill/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865D928-499F-802A-CB2C-BA03D5617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1" y="2055019"/>
            <a:ext cx="4114797" cy="2556585"/>
          </a:xfrm>
          <a:prstGeom prst="rect">
            <a:avLst/>
          </a:prstGeom>
          <a:noFill/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D796A316-2135-1AF5-C176-CFCDC2430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2055019"/>
            <a:ext cx="3165354" cy="3472297"/>
          </a:xfrm>
          <a:prstGeom prst="rect">
            <a:avLst/>
          </a:prstGeom>
        </p:spPr>
      </p:pic>
      <p:sp>
        <p:nvSpPr>
          <p:cNvPr id="33" name="Date Placeholder 12">
            <a:extLst>
              <a:ext uri="{FF2B5EF4-FFF2-40B4-BE49-F238E27FC236}">
                <a16:creationId xmlns:a16="http://schemas.microsoft.com/office/drawing/2014/main" id="{6F001CEB-01EA-66FE-D0A2-3C4D1CA0CAA1}"/>
              </a:ext>
            </a:extLst>
          </p:cNvPr>
          <p:cNvSpPr txBox="1">
            <a:spLocks/>
          </p:cNvSpPr>
          <p:nvPr/>
        </p:nvSpPr>
        <p:spPr>
          <a:xfrm>
            <a:off x="4396996" y="55273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s-ES" sz="1400" dirty="0" err="1"/>
              <a:t>Node</a:t>
            </a:r>
            <a:r>
              <a:rPr lang="es-ES" sz="1400" dirty="0"/>
              <a:t>-RED</a:t>
            </a:r>
          </a:p>
        </p:txBody>
      </p:sp>
      <p:sp>
        <p:nvSpPr>
          <p:cNvPr id="35" name="Date Placeholder 12">
            <a:extLst>
              <a:ext uri="{FF2B5EF4-FFF2-40B4-BE49-F238E27FC236}">
                <a16:creationId xmlns:a16="http://schemas.microsoft.com/office/drawing/2014/main" id="{CD9DF8EB-6617-0666-DAAE-157288EB7639}"/>
              </a:ext>
            </a:extLst>
          </p:cNvPr>
          <p:cNvSpPr txBox="1">
            <a:spLocks/>
          </p:cNvSpPr>
          <p:nvPr/>
        </p:nvSpPr>
        <p:spPr>
          <a:xfrm>
            <a:off x="8610600" y="46116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s-ES" sz="1400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2393585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F4B77715-C9B8-F7B0-B915-FFBFDAFD3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55" y="1850572"/>
            <a:ext cx="8708574" cy="4093028"/>
          </a:xfrm>
          <a:prstGeom prst="rect">
            <a:avLst/>
          </a:prstGeom>
          <a:noFill/>
        </p:spPr>
      </p:pic>
      <p:sp>
        <p:nvSpPr>
          <p:cNvPr id="9" name="Marcador de fecha 8">
            <a:extLst>
              <a:ext uri="{FF2B5EF4-FFF2-40B4-BE49-F238E27FC236}">
                <a16:creationId xmlns:a16="http://schemas.microsoft.com/office/drawing/2014/main" id="{D9538872-431C-AFDA-247B-873F3AE17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s-ES" noProof="0" dirty="0"/>
              <a:t>08/05/2023</a:t>
            </a:r>
            <a:endParaRPr lang="es-ES" noProof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C80D9B5B-3EBD-9E8D-1EF9-2811FD7C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err="1"/>
              <a:t>Launch</a:t>
            </a:r>
            <a:r>
              <a:rPr lang="es-ES"/>
              <a:t> </a:t>
            </a:r>
            <a:r>
              <a:rPr lang="es-ES" err="1"/>
              <a:t>Presentation</a:t>
            </a:r>
            <a:endParaRPr lang="es-ES" noProof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2416DDD8-6B5B-6228-7371-58B80364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ES" noProof="0" smtClean="0"/>
              <a:pPr rtl="0">
                <a:spcAft>
                  <a:spcPts val="600"/>
                </a:spcAft>
              </a:pPr>
              <a:t>11</a:t>
            </a:fld>
            <a:endParaRPr lang="es-ES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821C906-5363-324C-735E-DAA89B53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anchor="ctr">
            <a:normAutofit/>
          </a:bodyPr>
          <a:lstStyle/>
          <a:p>
            <a:r>
              <a:rPr lang="es-ES" dirty="0" err="1"/>
              <a:t>Node</a:t>
            </a:r>
            <a:r>
              <a:rPr lang="es-ES" dirty="0"/>
              <a:t>-RED</a:t>
            </a:r>
          </a:p>
        </p:txBody>
      </p:sp>
    </p:spTree>
    <p:extLst>
      <p:ext uri="{BB962C8B-B14F-4D97-AF65-F5344CB8AC3E}">
        <p14:creationId xmlns:p14="http://schemas.microsoft.com/office/powerpoint/2010/main" val="4212981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9054F3-AA45-110C-E7E7-F021BFFC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775" y="576224"/>
            <a:ext cx="1857185" cy="540104"/>
          </a:xfrm>
        </p:spPr>
        <p:txBody>
          <a:bodyPr>
            <a:normAutofit/>
          </a:bodyPr>
          <a:lstStyle/>
          <a:p>
            <a:r>
              <a:rPr lang="es-ES" dirty="0"/>
              <a:t>Motor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39A403-948B-F7D4-ACE9-251280E3429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s-ES" noProof="0" dirty="0"/>
              <a:t>08/05/2023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6FE279-8440-2A25-DCF1-BFBA48F62EC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596FCE-FCEE-D100-DEA3-B4730504002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12</a:t>
            </a:fld>
            <a:endParaRPr lang="es-ES" noProof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361C47FD-9783-40F5-2953-25237C18B0C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63535" y="2020845"/>
            <a:ext cx="1037351" cy="540104"/>
          </a:xfrm>
        </p:spPr>
        <p:txBody>
          <a:bodyPr/>
          <a:lstStyle/>
          <a:p>
            <a:r>
              <a:rPr lang="es-ES" dirty="0"/>
              <a:t>FEEDBACK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5BFE29A-7CE1-6D8D-2676-E80BB9817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60" y="288060"/>
            <a:ext cx="5759540" cy="101577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AA99B36-2028-53A3-57E5-473D1D835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143" y="2046918"/>
            <a:ext cx="5538257" cy="421741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FDE6E66-C45C-B010-5A95-28DA1FF5C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3" y="2393925"/>
            <a:ext cx="3097186" cy="352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01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E9CEBB80-38DC-F1D0-E6FF-44D8A52A3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31" y="3076783"/>
            <a:ext cx="2483337" cy="3288187"/>
          </a:xfrm>
          <a:prstGeom prst="rect">
            <a:avLst/>
          </a:prstGeom>
          <a:noFill/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3016D38-E898-0BEC-0CC0-B2B92D92B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436" y="3204672"/>
            <a:ext cx="4790371" cy="2831483"/>
          </a:xfrm>
          <a:prstGeom prst="rect">
            <a:avLst/>
          </a:prstGeom>
          <a:noFill/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39A403-948B-F7D4-ACE9-251280E34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s-ES" noProof="0" dirty="0"/>
              <a:t>08/05/2023</a:t>
            </a:r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596FCE-FCEE-D100-DEA3-B4730504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ES" noProof="0" smtClean="0"/>
              <a:pPr rtl="0">
                <a:spcAft>
                  <a:spcPts val="600"/>
                </a:spcAft>
              </a:pPr>
              <a:t>13</a:t>
            </a:fld>
            <a:endParaRPr lang="es-ES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D9054F3-AA45-110C-E7E7-F021BFFC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anchor="ctr">
            <a:normAutofit/>
          </a:bodyPr>
          <a:lstStyle/>
          <a:p>
            <a:r>
              <a:rPr lang="es-ES" dirty="0" err="1"/>
              <a:t>Sensors</a:t>
            </a:r>
            <a:endParaRPr lang="es-E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361C47FD-9783-40F5-2953-25237C18B0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/>
          <a:p>
            <a:r>
              <a:rPr lang="es-ES" dirty="0"/>
              <a:t>Control </a:t>
            </a:r>
            <a:r>
              <a:rPr lang="es-ES" dirty="0" err="1"/>
              <a:t>message</a:t>
            </a:r>
            <a:endParaRPr lang="es-ES" dirty="0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47E1E43-A951-A014-ADC5-ECC18C4A04E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/>
          <a:p>
            <a:r>
              <a:rPr lang="en-US" dirty="0"/>
              <a:t>Control information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6FE279-8440-2A25-DCF1-BFBA48F62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err="1"/>
              <a:t>Launch</a:t>
            </a:r>
            <a:r>
              <a:rPr lang="es-ES"/>
              <a:t> </a:t>
            </a:r>
            <a:r>
              <a:rPr lang="es-ES" err="1"/>
              <a:t>Presentation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97919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BD05618-CE72-4DC7-0702-6FEAD7EB5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4C3018-1AE4-FFF7-43C8-22AD7C90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378221-697F-3F27-6DE3-5BE10943C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ES" noProof="0" smtClean="0"/>
              <a:pPr rtl="0">
                <a:spcAft>
                  <a:spcPts val="600"/>
                </a:spcAft>
              </a:pPr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69563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 descr="primer plano de una placa de circuito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6578" y="0"/>
            <a:ext cx="5765422" cy="6858000"/>
          </a:xfrm>
        </p:spPr>
      </p:pic>
      <p:pic>
        <p:nvPicPr>
          <p:cNvPr id="12" name="Marcador de posición de imagen 11" descr="persona joven escribiendo en pizarra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57" y="-16298"/>
            <a:ext cx="5555640" cy="6874299"/>
          </a:xfrm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C73F7B-2D44-4B60-8403-3E61DA1F05C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902854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8/05/2023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EFBC735-43B8-468D-9D37-E51AAF9D343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905000" y="6365587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Project </a:t>
            </a:r>
            <a:r>
              <a:rPr lang="es-ES" dirty="0" err="1"/>
              <a:t>Launch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15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2901869"/>
            <a:ext cx="2555174" cy="555171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3600" dirty="0" err="1"/>
              <a:t>Thank</a:t>
            </a:r>
            <a:r>
              <a:rPr lang="es-ES" sz="3600" dirty="0"/>
              <a:t> </a:t>
            </a:r>
            <a:r>
              <a:rPr lang="es-ES" sz="3600" dirty="0" err="1"/>
              <a:t>you</a:t>
            </a:r>
            <a:endParaRPr lang="es-ES" sz="3600" dirty="0"/>
          </a:p>
        </p:txBody>
      </p:sp>
      <p:pic>
        <p:nvPicPr>
          <p:cNvPr id="20" name="Imagen 19" descr="Forma, Círculo&#10;&#10;Descripción generada automáticamente">
            <a:extLst>
              <a:ext uri="{FF2B5EF4-FFF2-40B4-BE49-F238E27FC236}">
                <a16:creationId xmlns:a16="http://schemas.microsoft.com/office/drawing/2014/main" id="{F9A6374E-0B6A-E6FC-2EE5-C9B79460E9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6">
            <a:extLst>
              <a:ext uri="{FF2B5EF4-FFF2-40B4-BE49-F238E27FC236}">
                <a16:creationId xmlns:a16="http://schemas.microsoft.com/office/drawing/2014/main" id="{309F941E-799D-EBB1-461B-EC3D2A8640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330" r="18330"/>
          <a:stretch/>
        </p:blipFill>
        <p:spPr>
          <a:xfrm>
            <a:off x="0" y="0"/>
            <a:ext cx="6508750" cy="6858000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090EB7-FDFE-4D7B-9913-9B497CED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smtClean="0"/>
              <a:pPr rtl="0"/>
              <a:t>2</a:t>
            </a:fld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AD4F1AA-3FFD-A854-E62A-8BBDD2276987}"/>
              </a:ext>
            </a:extLst>
          </p:cNvPr>
          <p:cNvSpPr txBox="1">
            <a:spLocks/>
          </p:cNvSpPr>
          <p:nvPr/>
        </p:nvSpPr>
        <p:spPr>
          <a:xfrm>
            <a:off x="7645535" y="386163"/>
            <a:ext cx="1803266" cy="74374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Main</a:t>
            </a:r>
            <a:r>
              <a:rPr lang="es-ES" dirty="0"/>
              <a:t> IDEA</a:t>
            </a:r>
          </a:p>
        </p:txBody>
      </p:sp>
      <p:sp>
        <p:nvSpPr>
          <p:cNvPr id="17" name="Marcador de fecha 5">
            <a:extLst>
              <a:ext uri="{FF2B5EF4-FFF2-40B4-BE49-F238E27FC236}">
                <a16:creationId xmlns:a16="http://schemas.microsoft.com/office/drawing/2014/main" id="{E713D9D3-0503-B674-126D-D428DD6B206E}"/>
              </a:ext>
            </a:extLst>
          </p:cNvPr>
          <p:cNvSpPr txBox="1">
            <a:spLocks/>
          </p:cNvSpPr>
          <p:nvPr/>
        </p:nvSpPr>
        <p:spPr>
          <a:xfrm>
            <a:off x="1274035" y="6492875"/>
            <a:ext cx="511822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es-E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8/05/2023                 			                                 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" name="Imagen 22" descr="Forma, Círculo&#10;&#10;Descripción generada automáticamente">
            <a:extLst>
              <a:ext uri="{FF2B5EF4-FFF2-40B4-BE49-F238E27FC236}">
                <a16:creationId xmlns:a16="http://schemas.microsoft.com/office/drawing/2014/main" id="{2F3DCCA4-C220-3797-6152-CBC1271C4D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2A57F0F-20EA-8763-0E11-7014FF9132AF}"/>
              </a:ext>
            </a:extLst>
          </p:cNvPr>
          <p:cNvSpPr txBox="1"/>
          <p:nvPr/>
        </p:nvSpPr>
        <p:spPr>
          <a:xfrm>
            <a:off x="7414381" y="1299714"/>
            <a:ext cx="45326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objective of this project was to design and implement an automated greenhouse system. </a:t>
            </a:r>
          </a:p>
          <a:p>
            <a:pPr algn="l"/>
            <a:endParaRPr lang="en-US" dirty="0">
              <a:solidFill>
                <a:srgbClr val="D1D5DB"/>
              </a:solidFill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aim of this system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was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to optimize the growth conditions for plants by utilizing sensors, actuators, and control algorithms.</a:t>
            </a:r>
          </a:p>
        </p:txBody>
      </p:sp>
      <p:pic>
        <p:nvPicPr>
          <p:cNvPr id="1028" name="Picture 4" descr="Greenhouse Sensor Systems for Real Time Monitoring and Control - Greenhouse  Automation Systems">
            <a:extLst>
              <a:ext uri="{FF2B5EF4-FFF2-40B4-BE49-F238E27FC236}">
                <a16:creationId xmlns:a16="http://schemas.microsoft.com/office/drawing/2014/main" id="{B39FEBB4-9A35-C8BE-3D50-F4BAE58DB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641" y="3388172"/>
            <a:ext cx="4255093" cy="283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39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B1EAB06-7EDD-9B83-3726-6FF4A2565C02}"/>
              </a:ext>
            </a:extLst>
          </p:cNvPr>
          <p:cNvGrpSpPr/>
          <p:nvPr/>
        </p:nvGrpSpPr>
        <p:grpSpPr>
          <a:xfrm>
            <a:off x="714694" y="1460079"/>
            <a:ext cx="2489416" cy="4128654"/>
            <a:chOff x="3389528" y="1220797"/>
            <a:chExt cx="2489416" cy="4128654"/>
          </a:xfrm>
        </p:grpSpPr>
        <p:pic>
          <p:nvPicPr>
            <p:cNvPr id="40" name="Imagen 39" descr="Imagen en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06C3F1AC-584F-BA9A-1591-C883B12B39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17" t="508" r="1817" b="8917"/>
            <a:stretch/>
          </p:blipFill>
          <p:spPr>
            <a:xfrm>
              <a:off x="3389528" y="1220797"/>
              <a:ext cx="2475347" cy="4128654"/>
            </a:xfrm>
            <a:prstGeom prst="rect">
              <a:avLst/>
            </a:prstGeom>
          </p:spPr>
        </p:pic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297DACCD-120E-24FB-CB71-5616A5C92594}"/>
                </a:ext>
              </a:extLst>
            </p:cNvPr>
            <p:cNvGrpSpPr/>
            <p:nvPr/>
          </p:nvGrpSpPr>
          <p:grpSpPr>
            <a:xfrm>
              <a:off x="3399445" y="1382802"/>
              <a:ext cx="2479499" cy="3861672"/>
              <a:chOff x="3399445" y="1382802"/>
              <a:chExt cx="2479499" cy="3861672"/>
            </a:xfrm>
          </p:grpSpPr>
          <p:sp>
            <p:nvSpPr>
              <p:cNvPr id="29" name="Título 1">
                <a:extLst>
                  <a:ext uri="{FF2B5EF4-FFF2-40B4-BE49-F238E27FC236}">
                    <a16:creationId xmlns:a16="http://schemas.microsoft.com/office/drawing/2014/main" id="{48262B25-285F-6E3E-8772-2778CC552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9445" y="4319666"/>
                <a:ext cx="2350654" cy="92480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3600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- </a:t>
                </a:r>
                <a:r>
                  <a:rPr lang="es-ES" sz="3600" dirty="0" err="1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Actuators</a:t>
                </a:r>
                <a:endParaRPr lang="es-ES" sz="3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0427A1D8-636E-14FF-A3A4-AF5668D8920C}"/>
                  </a:ext>
                </a:extLst>
              </p:cNvPr>
              <p:cNvGrpSpPr/>
              <p:nvPr/>
            </p:nvGrpSpPr>
            <p:grpSpPr>
              <a:xfrm>
                <a:off x="3403600" y="1382802"/>
                <a:ext cx="2475344" cy="2305645"/>
                <a:chOff x="637310" y="842476"/>
                <a:chExt cx="2475344" cy="2305645"/>
              </a:xfrm>
            </p:grpSpPr>
            <p:sp>
              <p:nvSpPr>
                <p:cNvPr id="36" name="Título 1">
                  <a:extLst>
                    <a:ext uri="{FF2B5EF4-FFF2-40B4-BE49-F238E27FC236}">
                      <a16:creationId xmlns:a16="http://schemas.microsoft.com/office/drawing/2014/main" id="{149531FB-17B1-7B4B-4524-163AAACFB6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7310" y="2223313"/>
                  <a:ext cx="2272145" cy="92480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s-ES" sz="4000" dirty="0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 </a:t>
                  </a:r>
                  <a:r>
                    <a:rPr lang="es-ES" sz="3000" dirty="0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- </a:t>
                  </a:r>
                  <a:r>
                    <a:rPr lang="es-ES" sz="3000" dirty="0" err="1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Analytics</a:t>
                  </a:r>
                  <a:endParaRPr lang="es-ES" sz="40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  <p:sp>
              <p:nvSpPr>
                <p:cNvPr id="37" name="Título 1">
                  <a:extLst>
                    <a:ext uri="{FF2B5EF4-FFF2-40B4-BE49-F238E27FC236}">
                      <a16:creationId xmlns:a16="http://schemas.microsoft.com/office/drawing/2014/main" id="{EB3786D3-665B-7BEB-C1F2-1174C31A44B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62000" y="1738404"/>
                  <a:ext cx="2350654" cy="92480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s-ES" sz="3200" dirty="0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- Control</a:t>
                  </a:r>
                </a:p>
              </p:txBody>
            </p:sp>
            <p:sp>
              <p:nvSpPr>
                <p:cNvPr id="39" name="Título 1">
                  <a:extLst>
                    <a:ext uri="{FF2B5EF4-FFF2-40B4-BE49-F238E27FC236}">
                      <a16:creationId xmlns:a16="http://schemas.microsoft.com/office/drawing/2014/main" id="{17D5810A-BC20-F29F-C2CA-04B8860EEDF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60764" y="842476"/>
                  <a:ext cx="1270000" cy="92480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 fontScale="85000" lnSpcReduction="10000"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s-ES" sz="4800" dirty="0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Data</a:t>
                  </a:r>
                  <a:endParaRPr lang="es-ES" sz="40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p:grpSp>
          <p:pic>
            <p:nvPicPr>
              <p:cNvPr id="41" name="Imagen 40" descr="Dibujo en blanco y negro&#10;&#10;Descripción generada automáticamente con confianza media">
                <a:extLst>
                  <a:ext uri="{FF2B5EF4-FFF2-40B4-BE49-F238E27FC236}">
                    <a16:creationId xmlns:a16="http://schemas.microsoft.com/office/drawing/2014/main" id="{525F6571-4B3B-213B-F861-B658C21C3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240787">
                <a:off x="4226384" y="3729470"/>
                <a:ext cx="768570" cy="518279"/>
              </a:xfrm>
              <a:prstGeom prst="rect">
                <a:avLst/>
              </a:prstGeom>
            </p:spPr>
          </p:pic>
        </p:grpSp>
      </p:grpSp>
      <p:sp>
        <p:nvSpPr>
          <p:cNvPr id="24" name="Rectángulo: esquinas diagonales redondeadas 23">
            <a:extLst>
              <a:ext uri="{FF2B5EF4-FFF2-40B4-BE49-F238E27FC236}">
                <a16:creationId xmlns:a16="http://schemas.microsoft.com/office/drawing/2014/main" id="{CB6580D5-B245-5668-15E5-1C0256C14AD4}"/>
              </a:ext>
            </a:extLst>
          </p:cNvPr>
          <p:cNvSpPr/>
          <p:nvPr/>
        </p:nvSpPr>
        <p:spPr>
          <a:xfrm>
            <a:off x="3842327" y="360219"/>
            <a:ext cx="7795492" cy="5938981"/>
          </a:xfrm>
          <a:prstGeom prst="round2Diag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D45B732-0855-0845-C046-37C55268B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9874" y="415352"/>
            <a:ext cx="7418636" cy="577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smtClean="0"/>
              <a:pPr rtl="0">
                <a:spcAft>
                  <a:spcPts val="600"/>
                </a:spcAft>
              </a:pPr>
              <a:t>3</a:t>
            </a:fld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CBA1A8-80E7-64CA-2444-F595DC3DA763}"/>
              </a:ext>
            </a:extLst>
          </p:cNvPr>
          <p:cNvSpPr txBox="1">
            <a:spLocks/>
          </p:cNvSpPr>
          <p:nvPr/>
        </p:nvSpPr>
        <p:spPr>
          <a:xfrm>
            <a:off x="491267" y="325240"/>
            <a:ext cx="10134601" cy="924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accent2"/>
                </a:solidFill>
              </a:rPr>
              <a:t>In </a:t>
            </a:r>
            <a:r>
              <a:rPr lang="es-ES" dirty="0" err="1">
                <a:solidFill>
                  <a:schemeClr val="accent2"/>
                </a:solidFill>
              </a:rPr>
              <a:t>Detail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11" name="Marcador de fecha 5">
            <a:extLst>
              <a:ext uri="{FF2B5EF4-FFF2-40B4-BE49-F238E27FC236}">
                <a16:creationId xmlns:a16="http://schemas.microsoft.com/office/drawing/2014/main" id="{D42AA850-DD36-585D-DAB4-D00BAF87DE30}"/>
              </a:ext>
            </a:extLst>
          </p:cNvPr>
          <p:cNvSpPr txBox="1">
            <a:spLocks/>
          </p:cNvSpPr>
          <p:nvPr/>
        </p:nvSpPr>
        <p:spPr>
          <a:xfrm>
            <a:off x="895345" y="6354330"/>
            <a:ext cx="918152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es-E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8/05/2023                 			                                                                                          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" name="Imagen 22" descr="Forma, Círculo&#10;&#10;Descripción generada automáticamente">
            <a:extLst>
              <a:ext uri="{FF2B5EF4-FFF2-40B4-BE49-F238E27FC236}">
                <a16:creationId xmlns:a16="http://schemas.microsoft.com/office/drawing/2014/main" id="{3DBCEECF-11BE-9057-CBA7-B6EC41388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287A7447-A511-301B-52BC-9FF6DCD167A6}"/>
              </a:ext>
            </a:extLst>
          </p:cNvPr>
          <p:cNvGrpSpPr/>
          <p:nvPr/>
        </p:nvGrpSpPr>
        <p:grpSpPr>
          <a:xfrm>
            <a:off x="710622" y="1450267"/>
            <a:ext cx="2475347" cy="2511977"/>
            <a:chOff x="665017" y="1311564"/>
            <a:chExt cx="2475347" cy="2511977"/>
          </a:xfrm>
        </p:grpSpPr>
        <p:pic>
          <p:nvPicPr>
            <p:cNvPr id="28" name="Imagen 27" descr="Imagen en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1E4B5E3D-F408-BA97-B438-F8345D8E8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17" t="508" r="1817" b="44837"/>
            <a:stretch/>
          </p:blipFill>
          <p:spPr>
            <a:xfrm>
              <a:off x="665017" y="1311564"/>
              <a:ext cx="2475347" cy="2491315"/>
            </a:xfrm>
            <a:prstGeom prst="rect">
              <a:avLst/>
            </a:prstGeom>
          </p:spPr>
        </p:pic>
        <p:sp>
          <p:nvSpPr>
            <p:cNvPr id="25" name="Título 1">
              <a:extLst>
                <a:ext uri="{FF2B5EF4-FFF2-40B4-BE49-F238E27FC236}">
                  <a16:creationId xmlns:a16="http://schemas.microsoft.com/office/drawing/2014/main" id="{14FEEE80-B24F-A001-CD9F-EB4549F6EC8B}"/>
                </a:ext>
              </a:extLst>
            </p:cNvPr>
            <p:cNvSpPr txBox="1">
              <a:spLocks/>
            </p:cNvSpPr>
            <p:nvPr/>
          </p:nvSpPr>
          <p:spPr>
            <a:xfrm>
              <a:off x="684874" y="1325660"/>
              <a:ext cx="2272145" cy="9248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000" dirty="0">
                  <a:solidFill>
                    <a:schemeClr val="bg1"/>
                  </a:solidFill>
                  <a:latin typeface="Bradley Hand ITC" panose="03070402050302030203" pitchFamily="66" charset="0"/>
                </a:rPr>
                <a:t>- </a:t>
              </a:r>
              <a:r>
                <a:rPr lang="es-ES" sz="4000" dirty="0" err="1">
                  <a:solidFill>
                    <a:schemeClr val="bg1"/>
                  </a:solidFill>
                  <a:latin typeface="Bradley Hand ITC" panose="03070402050302030203" pitchFamily="66" charset="0"/>
                </a:rPr>
                <a:t>Sensors</a:t>
              </a:r>
              <a:endParaRPr lang="es-ES" sz="4000" dirty="0">
                <a:solidFill>
                  <a:schemeClr val="bg1"/>
                </a:solidFill>
                <a:latin typeface="Bradley Hand ITC" panose="03070402050302030203" pitchFamily="66" charset="0"/>
              </a:endParaRPr>
            </a:p>
          </p:txBody>
        </p:sp>
        <p:pic>
          <p:nvPicPr>
            <p:cNvPr id="32" name="Imagen 31" descr="Dibujo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04943BBC-DBC2-EBDF-754F-4DDA81CD9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240787">
              <a:off x="1506275" y="2237797"/>
              <a:ext cx="768570" cy="518279"/>
            </a:xfrm>
            <a:prstGeom prst="rect">
              <a:avLst/>
            </a:prstGeom>
          </p:spPr>
        </p:pic>
        <p:sp>
          <p:nvSpPr>
            <p:cNvPr id="33" name="Título 1">
              <a:extLst>
                <a:ext uri="{FF2B5EF4-FFF2-40B4-BE49-F238E27FC236}">
                  <a16:creationId xmlns:a16="http://schemas.microsoft.com/office/drawing/2014/main" id="{C026A759-DF98-0246-793D-9079676DF2D3}"/>
                </a:ext>
              </a:extLst>
            </p:cNvPr>
            <p:cNvSpPr txBox="1">
              <a:spLocks/>
            </p:cNvSpPr>
            <p:nvPr/>
          </p:nvSpPr>
          <p:spPr>
            <a:xfrm>
              <a:off x="1252911" y="2898733"/>
              <a:ext cx="1270000" cy="9248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000" dirty="0">
                  <a:solidFill>
                    <a:schemeClr val="bg1"/>
                  </a:solidFill>
                  <a:latin typeface="Bradley Hand ITC" panose="03070402050302030203" pitchFamily="66" charset="0"/>
                </a:rPr>
                <a:t>Data</a:t>
              </a:r>
            </a:p>
          </p:txBody>
        </p:sp>
      </p:grpSp>
      <p:sp>
        <p:nvSpPr>
          <p:cNvPr id="42" name="Título 1">
            <a:extLst>
              <a:ext uri="{FF2B5EF4-FFF2-40B4-BE49-F238E27FC236}">
                <a16:creationId xmlns:a16="http://schemas.microsoft.com/office/drawing/2014/main" id="{BD9D0AD2-07B0-F7C0-6067-A92BFDCDFDFC}"/>
              </a:ext>
            </a:extLst>
          </p:cNvPr>
          <p:cNvSpPr txBox="1">
            <a:spLocks/>
          </p:cNvSpPr>
          <p:nvPr/>
        </p:nvSpPr>
        <p:spPr>
          <a:xfrm>
            <a:off x="1329378" y="2967153"/>
            <a:ext cx="2161309" cy="924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 err="1">
                <a:latin typeface="Bradley Hand ITC" panose="03070402050302030203" pitchFamily="66" charset="0"/>
              </a:rPr>
              <a:t>Autonomy</a:t>
            </a:r>
            <a:endParaRPr lang="es-ES" sz="32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385" y="2043015"/>
            <a:ext cx="5042568" cy="345473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es-ES" dirty="0"/>
              <a:t>WORKFLOW</a:t>
            </a:r>
          </a:p>
          <a:p>
            <a:pPr rtl="0"/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B14EA2-CBDF-4C65-9598-93DEDB4C9C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0970" y="2420640"/>
            <a:ext cx="3438176" cy="3865860"/>
          </a:xfrm>
        </p:spPr>
        <p:txBody>
          <a:bodyPr rtlCol="0">
            <a:normAutofit/>
          </a:bodyPr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NodeMCU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acts as the interface between the sensors and actuators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Sensors collect data on the conditions inside the greenhouse and send it to the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NodeMCU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NodeMCU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then sends the data to Node-RED, which processes the information and can trigger certain actions based on predetermined conditions.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The processed data from Node-RED is then stored on AWS, where it can be analyzed and mined for valuable insights.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88" y="243693"/>
            <a:ext cx="2362200" cy="1110286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 err="1"/>
              <a:t>Product</a:t>
            </a:r>
            <a:r>
              <a:rPr lang="es-ES" sz="3600" dirty="0"/>
              <a:t> </a:t>
            </a:r>
            <a:r>
              <a:rPr lang="es-ES" sz="3600" dirty="0" err="1"/>
              <a:t>Overview</a:t>
            </a:r>
            <a:endParaRPr lang="es-ES" sz="3600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14" name="Imagen 13" descr="Forma, Círculo&#10;&#10;Descripción generada automáticamente">
            <a:extLst>
              <a:ext uri="{FF2B5EF4-FFF2-40B4-BE49-F238E27FC236}">
                <a16:creationId xmlns:a16="http://schemas.microsoft.com/office/drawing/2014/main" id="{1A73D943-DF51-7C8C-67AA-6D10A989C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  <p:sp>
        <p:nvSpPr>
          <p:cNvPr id="15" name="Marcador de fecha 5">
            <a:extLst>
              <a:ext uri="{FF2B5EF4-FFF2-40B4-BE49-F238E27FC236}">
                <a16:creationId xmlns:a16="http://schemas.microsoft.com/office/drawing/2014/main" id="{4E4E3C86-FFCA-1B21-BE8F-2355781F86B8}"/>
              </a:ext>
            </a:extLst>
          </p:cNvPr>
          <p:cNvSpPr txBox="1">
            <a:spLocks/>
          </p:cNvSpPr>
          <p:nvPr/>
        </p:nvSpPr>
        <p:spPr>
          <a:xfrm>
            <a:off x="895345" y="6354330"/>
            <a:ext cx="918152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es-E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8/05/2023                 			                                                                                          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84DAF0A-0C95-0FC3-651C-15D7F95CE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0" b="30488"/>
          <a:stretch/>
        </p:blipFill>
        <p:spPr bwMode="auto">
          <a:xfrm>
            <a:off x="3786909" y="0"/>
            <a:ext cx="8405090" cy="167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n 30" descr="Un pastel de cumpleaños&#10;&#10;Descripción generada automáticamente con confianza baja">
            <a:extLst>
              <a:ext uri="{FF2B5EF4-FFF2-40B4-BE49-F238E27FC236}">
                <a16:creationId xmlns:a16="http://schemas.microsoft.com/office/drawing/2014/main" id="{9C0FB318-F8A7-E621-7074-91E68BDE6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436" y="4716224"/>
            <a:ext cx="2023146" cy="1506004"/>
          </a:xfrm>
          <a:prstGeom prst="rect">
            <a:avLst/>
          </a:prstGeom>
        </p:spPr>
      </p:pic>
      <p:pic>
        <p:nvPicPr>
          <p:cNvPr id="33" name="Imagen 32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EE1C97CB-2930-8BFC-A27D-7BFF20C09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373" y="3936999"/>
            <a:ext cx="1966046" cy="1310697"/>
          </a:xfrm>
          <a:prstGeom prst="rect">
            <a:avLst/>
          </a:prstGeom>
        </p:spPr>
      </p:pic>
      <p:sp>
        <p:nvSpPr>
          <p:cNvPr id="36" name="Nube 35">
            <a:extLst>
              <a:ext uri="{FF2B5EF4-FFF2-40B4-BE49-F238E27FC236}">
                <a16:creationId xmlns:a16="http://schemas.microsoft.com/office/drawing/2014/main" id="{47C5A3CE-53E8-3F22-DBA4-9CEF91D64D98}"/>
              </a:ext>
            </a:extLst>
          </p:cNvPr>
          <p:cNvSpPr/>
          <p:nvPr/>
        </p:nvSpPr>
        <p:spPr>
          <a:xfrm>
            <a:off x="8340437" y="2244436"/>
            <a:ext cx="2364509" cy="1542473"/>
          </a:xfrm>
          <a:prstGeom prst="cloud">
            <a:avLst/>
          </a:prstGeom>
          <a:gradFill>
            <a:gsLst>
              <a:gs pos="79000">
                <a:schemeClr val="accent2">
                  <a:lumMod val="75000"/>
                </a:schemeClr>
              </a:gs>
              <a:gs pos="34000">
                <a:schemeClr val="accent3">
                  <a:lumMod val="40000"/>
                  <a:lumOff val="60000"/>
                </a:schemeClr>
              </a:gs>
            </a:gsLst>
            <a:lin ang="2700000" scaled="0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     Control Center</a:t>
            </a:r>
          </a:p>
        </p:txBody>
      </p:sp>
      <p:pic>
        <p:nvPicPr>
          <p:cNvPr id="41" name="Imagen 40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C876F53F-FEA4-A3D5-1F96-FEC22740FCA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11796544">
            <a:off x="7871811" y="3535456"/>
            <a:ext cx="547874" cy="428702"/>
          </a:xfrm>
          <a:prstGeom prst="rect">
            <a:avLst/>
          </a:prstGeom>
        </p:spPr>
      </p:pic>
      <p:pic>
        <p:nvPicPr>
          <p:cNvPr id="42" name="Imagen 4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A926FFF-5FF4-1445-7AF7-85ED4BC014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11796544">
            <a:off x="5668941" y="4786982"/>
            <a:ext cx="547874" cy="428702"/>
          </a:xfrm>
          <a:prstGeom prst="rect">
            <a:avLst/>
          </a:prstGeom>
        </p:spPr>
      </p:pic>
      <p:pic>
        <p:nvPicPr>
          <p:cNvPr id="43" name="Imagen 4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D757E61-C910-AE3E-3A55-E1D40575EE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9575" r="-1525"/>
          <a:stretch/>
        </p:blipFill>
        <p:spPr>
          <a:xfrm rot="16710935">
            <a:off x="9939526" y="3706864"/>
            <a:ext cx="556229" cy="573425"/>
          </a:xfrm>
          <a:prstGeom prst="rect">
            <a:avLst/>
          </a:prstGeom>
        </p:spPr>
      </p:pic>
      <p:grpSp>
        <p:nvGrpSpPr>
          <p:cNvPr id="48" name="Grupo 47">
            <a:extLst>
              <a:ext uri="{FF2B5EF4-FFF2-40B4-BE49-F238E27FC236}">
                <a16:creationId xmlns:a16="http://schemas.microsoft.com/office/drawing/2014/main" id="{BF109EE4-27F2-20D4-72CF-79848BB650B8}"/>
              </a:ext>
            </a:extLst>
          </p:cNvPr>
          <p:cNvGrpSpPr/>
          <p:nvPr/>
        </p:nvGrpSpPr>
        <p:grpSpPr>
          <a:xfrm>
            <a:off x="10317824" y="4387272"/>
            <a:ext cx="1107558" cy="1769140"/>
            <a:chOff x="10317824" y="4387272"/>
            <a:chExt cx="1107558" cy="1769140"/>
          </a:xfrm>
        </p:grpSpPr>
        <p:pic>
          <p:nvPicPr>
            <p:cNvPr id="38" name="Imagen 37" descr="Celular con pantalla encendida&#10;&#10;Descripción generada automáticamente">
              <a:extLst>
                <a:ext uri="{FF2B5EF4-FFF2-40B4-BE49-F238E27FC236}">
                  <a16:creationId xmlns:a16="http://schemas.microsoft.com/office/drawing/2014/main" id="{F3CEC9A1-998F-5ACA-8BF8-F1B80538B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17824" y="4387272"/>
              <a:ext cx="1107558" cy="1769140"/>
            </a:xfrm>
            <a:prstGeom prst="rect">
              <a:avLst/>
            </a:prstGeom>
          </p:spPr>
        </p:pic>
        <p:pic>
          <p:nvPicPr>
            <p:cNvPr id="47" name="Imagen 46" descr="Icono&#10;&#10;Descripción generada automáticamente">
              <a:extLst>
                <a:ext uri="{FF2B5EF4-FFF2-40B4-BE49-F238E27FC236}">
                  <a16:creationId xmlns:a16="http://schemas.microsoft.com/office/drawing/2014/main" id="{DD4E3D69-2F32-C0B2-35DB-D0A5B903E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32787" y="5045362"/>
              <a:ext cx="432378" cy="432378"/>
            </a:xfrm>
            <a:prstGeom prst="rect">
              <a:avLst/>
            </a:prstGeom>
          </p:spPr>
        </p:pic>
      </p:grpSp>
      <p:pic>
        <p:nvPicPr>
          <p:cNvPr id="49" name="Imagen 4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CF5F182-C866-9B02-6C7C-F4DAEBC9F4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13662721" flipH="1" flipV="1">
            <a:off x="7354048" y="2525191"/>
            <a:ext cx="643918" cy="503855"/>
          </a:xfrm>
          <a:prstGeom prst="rect">
            <a:avLst/>
          </a:prstGeom>
        </p:spPr>
      </p:pic>
      <p:pic>
        <p:nvPicPr>
          <p:cNvPr id="51" name="Imagen 50" descr="Imagen que contiene taza, interior, tabla, café&#10;&#10;Descripción generada automáticamente">
            <a:extLst>
              <a:ext uri="{FF2B5EF4-FFF2-40B4-BE49-F238E27FC236}">
                <a16:creationId xmlns:a16="http://schemas.microsoft.com/office/drawing/2014/main" id="{77BC36F5-6E1B-94C8-0471-67DBC1A73E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8724" y="2060954"/>
            <a:ext cx="1031392" cy="1138611"/>
          </a:xfrm>
          <a:prstGeom prst="rect">
            <a:avLst/>
          </a:prstGeom>
        </p:spPr>
      </p:pic>
      <p:pic>
        <p:nvPicPr>
          <p:cNvPr id="52" name="Imagen 5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9F33FBB4-8C5F-6C8F-C32A-A8774271A1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3176593" flipH="1" flipV="1">
            <a:off x="7506446" y="2280427"/>
            <a:ext cx="643918" cy="503855"/>
          </a:xfrm>
          <a:prstGeom prst="rect">
            <a:avLst/>
          </a:prstGeom>
        </p:spPr>
      </p:pic>
      <p:sp>
        <p:nvSpPr>
          <p:cNvPr id="54" name="Título 1">
            <a:extLst>
              <a:ext uri="{FF2B5EF4-FFF2-40B4-BE49-F238E27FC236}">
                <a16:creationId xmlns:a16="http://schemas.microsoft.com/office/drawing/2014/main" id="{95C35795-3DBC-0C44-213C-7090E1562128}"/>
              </a:ext>
            </a:extLst>
          </p:cNvPr>
          <p:cNvSpPr txBox="1">
            <a:spLocks/>
          </p:cNvSpPr>
          <p:nvPr/>
        </p:nvSpPr>
        <p:spPr>
          <a:xfrm>
            <a:off x="4904512" y="3257787"/>
            <a:ext cx="1930398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Data Storage</a:t>
            </a:r>
          </a:p>
        </p:txBody>
      </p:sp>
      <p:sp>
        <p:nvSpPr>
          <p:cNvPr id="55" name="Título 1">
            <a:extLst>
              <a:ext uri="{FF2B5EF4-FFF2-40B4-BE49-F238E27FC236}">
                <a16:creationId xmlns:a16="http://schemas.microsoft.com/office/drawing/2014/main" id="{EF7F9DF2-9316-BEA6-B12D-8C45EDF9F4D1}"/>
              </a:ext>
            </a:extLst>
          </p:cNvPr>
          <p:cNvSpPr txBox="1">
            <a:spLocks/>
          </p:cNvSpPr>
          <p:nvPr/>
        </p:nvSpPr>
        <p:spPr>
          <a:xfrm>
            <a:off x="4354948" y="4259932"/>
            <a:ext cx="1930398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Collect</a:t>
            </a:r>
            <a:r>
              <a:rPr lang="es-E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 Data</a:t>
            </a: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3956EB98-AF52-E9F1-A98F-E73E5A25D397}"/>
              </a:ext>
            </a:extLst>
          </p:cNvPr>
          <p:cNvSpPr txBox="1">
            <a:spLocks/>
          </p:cNvSpPr>
          <p:nvPr/>
        </p:nvSpPr>
        <p:spPr>
          <a:xfrm>
            <a:off x="9319494" y="4984987"/>
            <a:ext cx="1089888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Report</a:t>
            </a:r>
            <a:endParaRPr lang="es-ES" sz="2400" dirty="0">
              <a:solidFill>
                <a:schemeClr val="accent3">
                  <a:lumMod val="40000"/>
                  <a:lumOff val="60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57" name="Título 1">
            <a:extLst>
              <a:ext uri="{FF2B5EF4-FFF2-40B4-BE49-F238E27FC236}">
                <a16:creationId xmlns:a16="http://schemas.microsoft.com/office/drawing/2014/main" id="{3C1815C7-CA52-2C41-D298-F8A4690C72CF}"/>
              </a:ext>
            </a:extLst>
          </p:cNvPr>
          <p:cNvSpPr txBox="1">
            <a:spLocks/>
          </p:cNvSpPr>
          <p:nvPr/>
        </p:nvSpPr>
        <p:spPr>
          <a:xfrm>
            <a:off x="8723747" y="1803061"/>
            <a:ext cx="1962725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Manage</a:t>
            </a:r>
            <a:r>
              <a:rPr lang="es-E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 Data</a:t>
            </a:r>
          </a:p>
        </p:txBody>
      </p:sp>
      <p:pic>
        <p:nvPicPr>
          <p:cNvPr id="58" name="Imagen 57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FDDC911-1FEE-FE20-7BC4-757A312CFD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922839">
            <a:off x="8167379" y="3812546"/>
            <a:ext cx="547874" cy="428702"/>
          </a:xfrm>
          <a:prstGeom prst="rect">
            <a:avLst/>
          </a:prstGeom>
        </p:spPr>
      </p:pic>
      <p:pic>
        <p:nvPicPr>
          <p:cNvPr id="59" name="Imagen 5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83D9F35-D7D8-BA42-F430-E4117DBF39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922839">
            <a:off x="5955270" y="5101019"/>
            <a:ext cx="547874" cy="428702"/>
          </a:xfrm>
          <a:prstGeom prst="rect">
            <a:avLst/>
          </a:prstGeom>
        </p:spPr>
      </p:pic>
      <p:sp>
        <p:nvSpPr>
          <p:cNvPr id="60" name="Título 1">
            <a:extLst>
              <a:ext uri="{FF2B5EF4-FFF2-40B4-BE49-F238E27FC236}">
                <a16:creationId xmlns:a16="http://schemas.microsoft.com/office/drawing/2014/main" id="{8929096F-B47C-F018-6D1D-A23C340EC9FB}"/>
              </a:ext>
            </a:extLst>
          </p:cNvPr>
          <p:cNvSpPr txBox="1">
            <a:spLocks/>
          </p:cNvSpPr>
          <p:nvPr/>
        </p:nvSpPr>
        <p:spPr>
          <a:xfrm>
            <a:off x="6382330" y="5428332"/>
            <a:ext cx="2650834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Remote Management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5F2A0977-881F-7F9F-4DBE-9454C8CD4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9" r="5813" b="3"/>
          <a:stretch/>
        </p:blipFill>
        <p:spPr>
          <a:xfrm>
            <a:off x="838200" y="3429000"/>
            <a:ext cx="4114797" cy="2747962"/>
          </a:xfrm>
          <a:prstGeom prst="rect">
            <a:avLst/>
          </a:prstGeom>
          <a:noFill/>
        </p:spPr>
      </p:pic>
      <p:pic>
        <p:nvPicPr>
          <p:cNvPr id="13" name="Imagen 12" descr="Imagen que contiene interior, coche, ventana, llenado&#10;&#10;Descripción generada automáticamente">
            <a:extLst>
              <a:ext uri="{FF2B5EF4-FFF2-40B4-BE49-F238E27FC236}">
                <a16:creationId xmlns:a16="http://schemas.microsoft.com/office/drawing/2014/main" id="{90608D49-9406-98C1-ABC9-71C668C01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57"/>
          <a:stretch/>
        </p:blipFill>
        <p:spPr>
          <a:xfrm>
            <a:off x="7239003" y="3429000"/>
            <a:ext cx="4114797" cy="2747962"/>
          </a:xfrm>
          <a:prstGeom prst="rect">
            <a:avLst/>
          </a:prstGeom>
          <a:noFill/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6336CF-FC46-24B2-F879-460DC5ADC6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s-ES" noProof="0" dirty="0"/>
              <a:t>08/05/2023</a:t>
            </a:r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E741486-8CBF-4126-F8F6-060CB49C8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9FF96520-E4CE-4EAD-8ABF-1D2297D6B3AA}" type="slidenum">
              <a:rPr lang="es-ES" noProof="0" smtClean="0"/>
              <a:pPr rtl="0">
                <a:spcAft>
                  <a:spcPts val="600"/>
                </a:spcAft>
              </a:pPr>
              <a:t>5</a:t>
            </a:fld>
            <a:endParaRPr lang="es-ES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AD4BBC77-5147-1E56-D6E0-58292419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anchor="ctr">
            <a:normAutofit/>
          </a:bodyPr>
          <a:lstStyle/>
          <a:p>
            <a:r>
              <a:rPr lang="es-ES" err="1"/>
              <a:t>Building</a:t>
            </a:r>
            <a:r>
              <a:rPr lang="es-ES"/>
              <a:t>  </a:t>
            </a:r>
            <a:r>
              <a:rPr lang="es-ES" err="1"/>
              <a:t>the</a:t>
            </a:r>
            <a:r>
              <a:rPr lang="es-ES"/>
              <a:t> mockup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570F083-B2D4-CDA6-207F-DE699BD2FB9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/>
          <a:p>
            <a:r>
              <a:rPr lang="es-ES" dirty="0" err="1"/>
              <a:t>Starting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BB5A381-E162-E5F8-9501-B64CC835208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/>
          <a:p>
            <a:r>
              <a:rPr lang="es-ES" dirty="0" err="1"/>
              <a:t>Finished</a:t>
            </a:r>
            <a:endParaRPr lang="es-ES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C78E1541-7ED7-9734-E97D-5DB67CE1C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err="1"/>
              <a:t>Launch</a:t>
            </a:r>
            <a:r>
              <a:rPr lang="es-ES"/>
              <a:t> </a:t>
            </a:r>
            <a:r>
              <a:rPr lang="es-ES" err="1"/>
              <a:t>Presentation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02516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F503F68-DDF8-AE56-DB0A-E81F28FE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/>
          <a:lstStyle/>
          <a:p>
            <a:r>
              <a:rPr lang="en-US" sz="3600" dirty="0"/>
              <a:t>HARDWARE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7439F5-5EA7-BE27-562B-0D35F457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9FF96520-E4CE-4EAD-8ABF-1D2297D6B3AA}" type="slidenum">
              <a:rPr lang="es-ES" noProof="0" smtClean="0"/>
              <a:pPr rtl="0">
                <a:spcAft>
                  <a:spcPts val="600"/>
                </a:spcAft>
              </a:pPr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7805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6FAC89-426B-EDB7-C414-11E3094A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BF0C1B-3FAE-77FE-85D0-B5415179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es-ES" noProof="0" smtClean="0"/>
              <a:t>7</a:t>
            </a:fld>
            <a:endParaRPr lang="es-ES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2400253-C75F-AAB3-0021-66F188FD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792098" cy="924808"/>
          </a:xfrm>
        </p:spPr>
        <p:txBody>
          <a:bodyPr>
            <a:normAutofit fontScale="90000"/>
          </a:bodyPr>
          <a:lstStyle/>
          <a:p>
            <a:r>
              <a:rPr lang="es-ES" sz="3600" dirty="0"/>
              <a:t>		</a:t>
            </a:r>
            <a:r>
              <a:rPr lang="es-ES" sz="3600" dirty="0" err="1"/>
              <a:t>Sensors</a:t>
            </a:r>
            <a:r>
              <a:rPr lang="es-ES" sz="3600" dirty="0"/>
              <a:t>		       		            </a:t>
            </a:r>
            <a:r>
              <a:rPr lang="es-ES" sz="3600" dirty="0" err="1"/>
              <a:t>Actuators</a:t>
            </a:r>
            <a:endParaRPr lang="es-ES" sz="3600" dirty="0"/>
          </a:p>
        </p:txBody>
      </p:sp>
      <p:pic>
        <p:nvPicPr>
          <p:cNvPr id="2050" name="Picture 2" descr="Resistencia LDR 5 x 4 mm - Sensor de Luz">
            <a:extLst>
              <a:ext uri="{FF2B5EF4-FFF2-40B4-BE49-F238E27FC236}">
                <a16:creationId xmlns:a16="http://schemas.microsoft.com/office/drawing/2014/main" id="{208D92E5-FA41-AF55-A12A-EEE857D31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946419"/>
            <a:ext cx="1753108" cy="131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il Moisture Sensor with Analog to Digital Converter ADC121C021 -  store.ncd.io">
            <a:extLst>
              <a:ext uri="{FF2B5EF4-FFF2-40B4-BE49-F238E27FC236}">
                <a16:creationId xmlns:a16="http://schemas.microsoft.com/office/drawing/2014/main" id="{C48CF268-5604-0532-E53E-804C37EF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554" y="1762073"/>
            <a:ext cx="3455368" cy="23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ir Humidity Sensor - DHT | MySensors - Create your own Connected Home  Experience">
            <a:extLst>
              <a:ext uri="{FF2B5EF4-FFF2-40B4-BE49-F238E27FC236}">
                <a16:creationId xmlns:a16="http://schemas.microsoft.com/office/drawing/2014/main" id="{93D00937-AA83-62DE-0BF7-3CD00A18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754" y="4418320"/>
            <a:ext cx="2152041" cy="166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epper Motor - Digilent Reference">
            <a:extLst>
              <a:ext uri="{FF2B5EF4-FFF2-40B4-BE49-F238E27FC236}">
                <a16:creationId xmlns:a16="http://schemas.microsoft.com/office/drawing/2014/main" id="{60A65654-FEB9-B71D-A1DC-CB09956BD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968" y="3939158"/>
            <a:ext cx="2668804" cy="306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rsair CO-9050100-WW ventilador de PC Carcasa del ordenador 14 cm Negro,  Gris">
            <a:extLst>
              <a:ext uri="{FF2B5EF4-FFF2-40B4-BE49-F238E27FC236}">
                <a16:creationId xmlns:a16="http://schemas.microsoft.com/office/drawing/2014/main" id="{7663DE84-D334-7B92-DD19-D29AF9241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899" y="1490945"/>
            <a:ext cx="2437873" cy="24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ed strip light - Faranoor Gostar Jonoub Co - BadieNoor">
            <a:extLst>
              <a:ext uri="{FF2B5EF4-FFF2-40B4-BE49-F238E27FC236}">
                <a16:creationId xmlns:a16="http://schemas.microsoft.com/office/drawing/2014/main" id="{3DA582B1-9AC0-23F3-D99A-E5A239824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4817">
            <a:off x="5878200" y="1974153"/>
            <a:ext cx="3809360" cy="380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269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35155E-94CD-E1BA-9F02-7C1205B05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02107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C75657-44A4-C486-4A03-8A835688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2107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9FF96520-E4CE-4EAD-8ABF-1D2297D6B3AA}" type="slidenum">
              <a:rPr lang="es-ES" noProof="0" smtClean="0"/>
              <a:pPr rtl="0">
                <a:spcAft>
                  <a:spcPts val="600"/>
                </a:spcAft>
              </a:pPr>
              <a:t>8</a:t>
            </a:fld>
            <a:endParaRPr lang="es-ES" noProof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65AEAF23-90CB-572F-12CE-A9A9B80C2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+hardware</a:t>
            </a:r>
          </a:p>
        </p:txBody>
      </p:sp>
      <p:pic>
        <p:nvPicPr>
          <p:cNvPr id="1028" name="Picture 4" descr="▷ GPIO en MicroPython [Raspberry Pi Pico y ESP8266]">
            <a:extLst>
              <a:ext uri="{FF2B5EF4-FFF2-40B4-BE49-F238E27FC236}">
                <a16:creationId xmlns:a16="http://schemas.microsoft.com/office/drawing/2014/main" id="{F03EC0E3-DE30-1BBE-0864-A9CEBCA1E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37240"/>
            <a:ext cx="2966719" cy="207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d74hc4067 мультиплексор - купить недорого | AliExpress">
            <a:extLst>
              <a:ext uri="{FF2B5EF4-FFF2-40B4-BE49-F238E27FC236}">
                <a16:creationId xmlns:a16="http://schemas.microsoft.com/office/drawing/2014/main" id="{3A01F0BD-B37C-E086-F86C-32000FCAD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520" y="1970891"/>
            <a:ext cx="3108960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trolling water pump based on air temperature and humidity – SENSING THE  CITY">
            <a:extLst>
              <a:ext uri="{FF2B5EF4-FFF2-40B4-BE49-F238E27FC236}">
                <a16:creationId xmlns:a16="http://schemas.microsoft.com/office/drawing/2014/main" id="{33ECB741-C217-B135-FB6A-5CC102139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578" y="2190472"/>
            <a:ext cx="4735422" cy="266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1767F20B-1334-FD55-E5B1-141241C21698}"/>
              </a:ext>
            </a:extLst>
          </p:cNvPr>
          <p:cNvSpPr txBox="1">
            <a:spLocks/>
          </p:cNvSpPr>
          <p:nvPr/>
        </p:nvSpPr>
        <p:spPr>
          <a:xfrm>
            <a:off x="379910" y="4860270"/>
            <a:ext cx="3196409" cy="11418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err="1"/>
              <a:t>NodeMCU</a:t>
            </a:r>
            <a:r>
              <a:rPr lang="es-ES" dirty="0"/>
              <a:t> ESP8266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D89EAFE-54C1-4781-D004-C6616FC2F4AE}"/>
              </a:ext>
            </a:extLst>
          </p:cNvPr>
          <p:cNvSpPr txBox="1">
            <a:spLocks/>
          </p:cNvSpPr>
          <p:nvPr/>
        </p:nvSpPr>
        <p:spPr>
          <a:xfrm>
            <a:off x="5297350" y="4853199"/>
            <a:ext cx="3196409" cy="11418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err="1"/>
              <a:t>Multiplexer</a:t>
            </a:r>
            <a:endParaRPr lang="es-ES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461DD7A4-926E-01ED-7C40-BBA986F80B1D}"/>
              </a:ext>
            </a:extLst>
          </p:cNvPr>
          <p:cNvSpPr txBox="1">
            <a:spLocks/>
          </p:cNvSpPr>
          <p:nvPr/>
        </p:nvSpPr>
        <p:spPr>
          <a:xfrm>
            <a:off x="8479609" y="4827210"/>
            <a:ext cx="3196409" cy="11418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Supply</a:t>
            </a:r>
            <a:r>
              <a:rPr lang="es-ES" dirty="0"/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1275337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AC560-9720-94C3-8E84-80DC1C5B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8" y="3112272"/>
            <a:ext cx="4203247" cy="743744"/>
          </a:xfrm>
        </p:spPr>
        <p:txBody>
          <a:bodyPr/>
          <a:lstStyle/>
          <a:p>
            <a:r>
              <a:rPr lang="es-ES" dirty="0"/>
              <a:t>Software </a:t>
            </a:r>
            <a:r>
              <a:rPr lang="es-ES" dirty="0" err="1"/>
              <a:t>Implementation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12B702-480C-8249-2A91-E26EB3D3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E2C9C8-D0C0-E65D-43A0-B0EDB1D1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 dirty="0"/>
              <a:t>08/05/2023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6DA39D-EEB2-67F8-377F-1479E6977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0382EE-CBE1-FB09-131F-0E452ED7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es-ES" noProof="0" smtClean="0"/>
              <a:pPr rtl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58932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847073_TF12041065_Win32" id="{3573CE6F-1C8E-4142-A185-F75DC94F895C}" vid="{5A997DEF-C6D9-4ED2-A6A1-3851C16026E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66E941-6182-4A32-B603-DDB09E5F071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schemas.microsoft.com/sharepoint/v3"/>
    <ds:schemaRef ds:uri="71af3243-3dd4-4a8d-8c0d-dd76da1f02a5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Plantilla de discurso de ciencia, tecnología, ingeniería y matemáticas</Template>
  <TotalTime>379</TotalTime>
  <Words>255</Words>
  <Application>Microsoft Office PowerPoint</Application>
  <PresentationFormat>Panorámica</PresentationFormat>
  <Paragraphs>85</Paragraphs>
  <Slides>15</Slides>
  <Notes>5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Bradley Hand ITC</vt:lpstr>
      <vt:lpstr>Calibri</vt:lpstr>
      <vt:lpstr>Söhne</vt:lpstr>
      <vt:lpstr>Source Sans Pro</vt:lpstr>
      <vt:lpstr>Tema de Office</vt:lpstr>
      <vt:lpstr>GreenHouse</vt:lpstr>
      <vt:lpstr>Presentación de PowerPoint</vt:lpstr>
      <vt:lpstr>Presentación de PowerPoint</vt:lpstr>
      <vt:lpstr>Product Overview</vt:lpstr>
      <vt:lpstr>Building  the mockup</vt:lpstr>
      <vt:lpstr>HARDWARE</vt:lpstr>
      <vt:lpstr>  Sensors                       Actuators</vt:lpstr>
      <vt:lpstr>+hardware</vt:lpstr>
      <vt:lpstr>Software Implementation</vt:lpstr>
      <vt:lpstr>topics</vt:lpstr>
      <vt:lpstr>Node-RED</vt:lpstr>
      <vt:lpstr>Motor</vt:lpstr>
      <vt:lpstr>Sensors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Launch </dc:title>
  <dc:creator>Miguel Monge Rodríguez</dc:creator>
  <cp:lastModifiedBy>miguel vilanova</cp:lastModifiedBy>
  <cp:revision>15</cp:revision>
  <dcterms:created xsi:type="dcterms:W3CDTF">2023-02-07T21:11:37Z</dcterms:created>
  <dcterms:modified xsi:type="dcterms:W3CDTF">2023-05-08T11:44:37Z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